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ans"/>
      <p:regular r:id="rId15"/>
    </p:embeddedFont>
    <p:embeddedFont>
      <p:font typeface="Nunito Sans"/>
      <p:regular r:id="rId16"/>
    </p:embeddedFont>
    <p:embeddedFont>
      <p:font typeface="Nunito Sans"/>
      <p:regular r:id="rId17"/>
    </p:embeddedFont>
    <p:embeddedFont>
      <p:font typeface="Nunito Sans"/>
      <p:regular r:id="rId18"/>
    </p:embeddedFont>
    <p:embeddedFont>
      <p:font typeface="Nunito Sans"/>
      <p:regular r:id="rId19"/>
    </p:embeddedFont>
    <p:embeddedFont>
      <p:font typeface="Nunito Sans"/>
      <p:regular r:id="rId20"/>
    </p:embeddedFont>
    <p:embeddedFont>
      <p:font typeface="Nunito Sans"/>
      <p:regular r:id="rId21"/>
    </p:embeddedFont>
    <p:embeddedFont>
      <p:font typeface="Nunito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5-1.png>
</file>

<file path=ppt/media/image-7-1.png>
</file>

<file path=ppt/media/image-7-2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6952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MODULE-1: Introduction to Deep Learning in Oil &amp; Gas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40733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This module teaches foundational deep learning concepts in an oil &amp; gas context with step-by-step runnable code and concise explanations. We'll explore how deep learning can transform data analysis in the petroleum industry.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65045"/>
            <a:ext cx="994160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Introduction &amp; Why Deep Learning Matters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281958"/>
            <a:ext cx="4215289" cy="2141815"/>
          </a:xfrm>
          <a:prstGeom prst="roundRect">
            <a:avLst>
              <a:gd name="adj" fmla="val 3892"/>
            </a:avLst>
          </a:prstGeom>
          <a:solidFill>
            <a:srgbClr val="FFFFFF"/>
          </a:solidFill>
          <a:ln w="22860">
            <a:solidFill>
              <a:srgbClr val="B2CB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15008" y="35031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Industry Context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015008" y="3932396"/>
            <a:ext cx="377285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Oil &amp; Gas decisions rely on multi-physics data (wells, logs, seismic, production)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207437" y="3281958"/>
            <a:ext cx="4215408" cy="2141815"/>
          </a:xfrm>
          <a:prstGeom prst="roundRect">
            <a:avLst>
              <a:gd name="adj" fmla="val 3892"/>
            </a:avLst>
          </a:prstGeom>
          <a:solidFill>
            <a:srgbClr val="FFFFFF"/>
          </a:solidFill>
          <a:ln w="22860">
            <a:solidFill>
              <a:srgbClr val="B2CBE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28655" y="3503176"/>
            <a:ext cx="267997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Traditional Approaches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428655" y="3932396"/>
            <a:ext cx="377297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Shallow ML (linear models, trees) often needs careful feature engineering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621203" y="3281958"/>
            <a:ext cx="4215289" cy="2141815"/>
          </a:xfrm>
          <a:prstGeom prst="roundRect">
            <a:avLst>
              <a:gd name="adj" fmla="val 3892"/>
            </a:avLst>
          </a:prstGeom>
          <a:solidFill>
            <a:srgbClr val="FFFFFF"/>
          </a:solidFill>
          <a:ln w="22860">
            <a:solidFill>
              <a:srgbClr val="B2CB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42421" y="3503176"/>
            <a:ext cx="300537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Deep Learning Advantage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842421" y="3932396"/>
            <a:ext cx="377285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Can learn nonlinear, hierarchical features from raw or lightly processed data, enabling better generalization and automation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564701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All sample inputs are read from JSON files in Module 1/data/ so you can swap in real data easily.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9339"/>
            <a:ext cx="602456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Shallow vs Deep Learning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75667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We compare three approaches on a well dataset: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971800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Linear Regression (R² = 1.0)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358753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Random Forest - shallow ensemble (R² = 0.954)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745706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PyTorch MLP - deep learning (R² = 1.0)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241840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On tiny datasets, all models can fit well. However, deep models shine as data complexity grows, learning hierarchical features automatically.</a:t>
            </a:r>
            <a:endParaRPr lang="en-US" sz="15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7543" y="2520315"/>
            <a:ext cx="4926568" cy="3610451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917543" y="6354008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Points closer to the dashed line indicate better fit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0922" y="489942"/>
            <a:ext cx="5574625" cy="555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How Deep Learning Works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710922" y="1667351"/>
            <a:ext cx="6515457" cy="177641"/>
          </a:xfrm>
          <a:prstGeom prst="roundRect">
            <a:avLst>
              <a:gd name="adj" fmla="val 42023"/>
            </a:avLst>
          </a:prstGeom>
          <a:solidFill>
            <a:srgbClr val="CCE5FF"/>
          </a:solidFill>
          <a:ln w="7620">
            <a:solidFill>
              <a:srgbClr val="B2CB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88563" y="2022634"/>
            <a:ext cx="2221706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Data Preparation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888563" y="2406848"/>
            <a:ext cx="6160175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Standardize inputs for stable optimization</a:t>
            </a:r>
            <a:endParaRPr lang="en-US" sz="1350" dirty="0"/>
          </a:p>
        </p:txBody>
      </p:sp>
      <p:sp>
        <p:nvSpPr>
          <p:cNvPr id="6" name="Shape 4"/>
          <p:cNvSpPr/>
          <p:nvPr/>
        </p:nvSpPr>
        <p:spPr>
          <a:xfrm>
            <a:off x="888563" y="2891076"/>
            <a:ext cx="6160175" cy="835104"/>
          </a:xfrm>
          <a:prstGeom prst="roundRect">
            <a:avLst>
              <a:gd name="adj" fmla="val 8939"/>
            </a:avLst>
          </a:prstGeom>
          <a:solidFill>
            <a:srgbClr val="F2F2F2"/>
          </a:solidFill>
          <a:ln/>
        </p:spPr>
      </p:sp>
      <p:sp>
        <p:nvSpPr>
          <p:cNvPr id="7" name="Shape 5"/>
          <p:cNvSpPr/>
          <p:nvPr/>
        </p:nvSpPr>
        <p:spPr>
          <a:xfrm>
            <a:off x="879753" y="2891076"/>
            <a:ext cx="6177796" cy="835104"/>
          </a:xfrm>
          <a:prstGeom prst="roundRect">
            <a:avLst>
              <a:gd name="adj" fmla="val 3193"/>
            </a:avLst>
          </a:prstGeom>
          <a:solidFill>
            <a:srgbClr val="F2F2F2"/>
          </a:solidFill>
          <a:ln/>
        </p:spPr>
      </p:sp>
      <p:sp>
        <p:nvSpPr>
          <p:cNvPr id="8" name="Text 6"/>
          <p:cNvSpPr/>
          <p:nvPr/>
        </p:nvSpPr>
        <p:spPr>
          <a:xfrm>
            <a:off x="1057394" y="3024307"/>
            <a:ext cx="5822513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scaler = StandardScaler().fit(X)Xs = scaler.transform(X).astype('float32')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7404021" y="1400770"/>
            <a:ext cx="6515457" cy="177641"/>
          </a:xfrm>
          <a:prstGeom prst="roundRect">
            <a:avLst>
              <a:gd name="adj" fmla="val 42023"/>
            </a:avLst>
          </a:prstGeom>
          <a:solidFill>
            <a:srgbClr val="CCE5FF"/>
          </a:solidFill>
          <a:ln w="7620">
            <a:solidFill>
              <a:srgbClr val="B2CB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81662" y="1756053"/>
            <a:ext cx="2221706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Model Architecture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1662" y="2140267"/>
            <a:ext cx="6160175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Stack linear layers + nonlinear activations (e.g., ReLU)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7581662" y="2624495"/>
            <a:ext cx="6160175" cy="2256711"/>
          </a:xfrm>
          <a:prstGeom prst="roundRect">
            <a:avLst>
              <a:gd name="adj" fmla="val 3308"/>
            </a:avLst>
          </a:prstGeom>
          <a:solidFill>
            <a:srgbClr val="F2F2F2"/>
          </a:solidFill>
          <a:ln/>
        </p:spPr>
      </p:sp>
      <p:sp>
        <p:nvSpPr>
          <p:cNvPr id="13" name="Shape 11"/>
          <p:cNvSpPr/>
          <p:nvPr/>
        </p:nvSpPr>
        <p:spPr>
          <a:xfrm>
            <a:off x="7572851" y="2624495"/>
            <a:ext cx="6177796" cy="2256711"/>
          </a:xfrm>
          <a:prstGeom prst="roundRect">
            <a:avLst>
              <a:gd name="adj" fmla="val 1181"/>
            </a:avLst>
          </a:prstGeom>
          <a:solidFill>
            <a:srgbClr val="F2F2F2"/>
          </a:solidFill>
          <a:ln/>
        </p:spPr>
      </p:sp>
      <p:sp>
        <p:nvSpPr>
          <p:cNvPr id="14" name="Text 12"/>
          <p:cNvSpPr/>
          <p:nvPr/>
        </p:nvSpPr>
        <p:spPr>
          <a:xfrm>
            <a:off x="7750493" y="2757726"/>
            <a:ext cx="5822513" cy="1990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model = nn.Sequential(  nn.Linear(4,32),   nn.ReLU(),   nn.Linear(32,16),   nn.ReLU(),   nn.Linear(16,1))</a:t>
            </a:r>
            <a:endParaRPr lang="en-US" sz="1350" dirty="0"/>
          </a:p>
        </p:txBody>
      </p:sp>
      <p:sp>
        <p:nvSpPr>
          <p:cNvPr id="15" name="Shape 13"/>
          <p:cNvSpPr/>
          <p:nvPr/>
        </p:nvSpPr>
        <p:spPr>
          <a:xfrm>
            <a:off x="710922" y="5503069"/>
            <a:ext cx="6515457" cy="177641"/>
          </a:xfrm>
          <a:prstGeom prst="roundRect">
            <a:avLst>
              <a:gd name="adj" fmla="val 42023"/>
            </a:avLst>
          </a:prstGeom>
          <a:solidFill>
            <a:srgbClr val="CCE5FF"/>
          </a:solidFill>
          <a:ln w="7620">
            <a:solidFill>
              <a:srgbClr val="B2CBE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88563" y="5858351"/>
            <a:ext cx="2221706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Training Process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888563" y="6242566"/>
            <a:ext cx="6160175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Define a loss function (e.g., MSE) and optimize (e.g., Adam)</a:t>
            </a:r>
            <a:endParaRPr lang="en-US" sz="1350" dirty="0"/>
          </a:p>
        </p:txBody>
      </p:sp>
      <p:sp>
        <p:nvSpPr>
          <p:cNvPr id="18" name="Shape 16"/>
          <p:cNvSpPr/>
          <p:nvPr/>
        </p:nvSpPr>
        <p:spPr>
          <a:xfrm>
            <a:off x="888563" y="6726793"/>
            <a:ext cx="6160175" cy="835104"/>
          </a:xfrm>
          <a:prstGeom prst="roundRect">
            <a:avLst>
              <a:gd name="adj" fmla="val 8939"/>
            </a:avLst>
          </a:prstGeom>
          <a:solidFill>
            <a:srgbClr val="F2F2F2"/>
          </a:solidFill>
          <a:ln/>
        </p:spPr>
      </p:sp>
      <p:sp>
        <p:nvSpPr>
          <p:cNvPr id="19" name="Shape 17"/>
          <p:cNvSpPr/>
          <p:nvPr/>
        </p:nvSpPr>
        <p:spPr>
          <a:xfrm>
            <a:off x="879753" y="6726793"/>
            <a:ext cx="6177796" cy="835104"/>
          </a:xfrm>
          <a:prstGeom prst="roundRect">
            <a:avLst>
              <a:gd name="adj" fmla="val 3193"/>
            </a:avLst>
          </a:prstGeom>
          <a:solidFill>
            <a:srgbClr val="F2F2F2"/>
          </a:solidFill>
          <a:ln/>
        </p:spPr>
      </p:sp>
      <p:sp>
        <p:nvSpPr>
          <p:cNvPr id="20" name="Text 18"/>
          <p:cNvSpPr/>
          <p:nvPr/>
        </p:nvSpPr>
        <p:spPr>
          <a:xfrm>
            <a:off x="1057394" y="6860024"/>
            <a:ext cx="5822513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opt = optim.Adam(model.parameters(), lr=1e-2)loss_fn = nn.MSELoss()</a:t>
            </a:r>
            <a:endParaRPr lang="en-US" sz="1350" dirty="0"/>
          </a:p>
        </p:txBody>
      </p:sp>
      <p:sp>
        <p:nvSpPr>
          <p:cNvPr id="21" name="Shape 19"/>
          <p:cNvSpPr/>
          <p:nvPr/>
        </p:nvSpPr>
        <p:spPr>
          <a:xfrm>
            <a:off x="7404021" y="5236488"/>
            <a:ext cx="6515457" cy="177641"/>
          </a:xfrm>
          <a:prstGeom prst="roundRect">
            <a:avLst>
              <a:gd name="adj" fmla="val 42023"/>
            </a:avLst>
          </a:prstGeom>
          <a:solidFill>
            <a:srgbClr val="CCE5FF"/>
          </a:solidFill>
          <a:ln w="7620">
            <a:solidFill>
              <a:srgbClr val="B2CBE5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581662" y="5591770"/>
            <a:ext cx="2221706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Regularization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7581662" y="5975985"/>
            <a:ext cx="6160175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Control overfitting with regularization (dropout, weight decay) and validation splits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0326"/>
            <a:ext cx="694491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Learning vs Pure Optimization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81641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Key Distinction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232493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Learning targets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79FA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generalization to unseen data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; optimization simply targets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E679E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minimizing training loss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13860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Challenges in neural network optimization include: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63474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Finding global minima in non-convex landscapes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02169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Avoiding overfitting to training data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40864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Balancing exploration vs exploitation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79559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Selecting appropriate learning rates</a:t>
            </a:r>
            <a:endParaRPr lang="en-US" sz="15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4874" y="1841302"/>
            <a:ext cx="6279356" cy="465105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64874" y="671560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Gradient descent steps move along steepest descent; learning requires validation and regularization to avoid overfitting.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0458"/>
            <a:ext cx="894730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Deep Learning Challenges in Oil &amp; Gas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777371"/>
            <a:ext cx="6422231" cy="1476256"/>
          </a:xfrm>
          <a:prstGeom prst="roundRect">
            <a:avLst>
              <a:gd name="adj" fmla="val 5647"/>
            </a:avLst>
          </a:prstGeom>
          <a:solidFill>
            <a:srgbClr val="CCE5FF"/>
          </a:solidFill>
          <a:ln w="7620">
            <a:solidFill>
              <a:srgbClr val="B2CB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9768" y="298334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Limited Labeled Data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9768" y="3412569"/>
            <a:ext cx="60102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Petroleum datasets often have few labeled examples, making training difficult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414379" y="2777371"/>
            <a:ext cx="6422231" cy="1476256"/>
          </a:xfrm>
          <a:prstGeom prst="roundRect">
            <a:avLst>
              <a:gd name="adj" fmla="val 5647"/>
            </a:avLst>
          </a:prstGeom>
          <a:solidFill>
            <a:srgbClr val="CCE5FF"/>
          </a:solidFill>
          <a:ln w="7620">
            <a:solidFill>
              <a:srgbClr val="B2CBE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20357" y="298334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High Dimensionality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620357" y="3412569"/>
            <a:ext cx="60102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Seismic, well logs, and production data are complex and multi-dimensional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4451985"/>
            <a:ext cx="6422231" cy="1476256"/>
          </a:xfrm>
          <a:prstGeom prst="roundRect">
            <a:avLst>
              <a:gd name="adj" fmla="val 5647"/>
            </a:avLst>
          </a:prstGeom>
          <a:solidFill>
            <a:srgbClr val="CCE5FF"/>
          </a:solidFill>
          <a:ln w="7620">
            <a:solidFill>
              <a:srgbClr val="B2CB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99768" y="46579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Noise &amp; Uncertainty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99768" y="5087183"/>
            <a:ext cx="601027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Measurements contain significant noise and geological uncertainty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414379" y="4451985"/>
            <a:ext cx="6422231" cy="1476256"/>
          </a:xfrm>
          <a:prstGeom prst="roundRect">
            <a:avLst>
              <a:gd name="adj" fmla="val 5647"/>
            </a:avLst>
          </a:prstGeom>
          <a:solidFill>
            <a:srgbClr val="CCE5FF"/>
          </a:solidFill>
          <a:ln w="7620">
            <a:solidFill>
              <a:srgbClr val="B2CBE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20357" y="4657963"/>
            <a:ext cx="280130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Domain Knowledge Gap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620357" y="5087183"/>
            <a:ext cx="60102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Bridging petroleum engineering expertise with AI techniques requires interdisciplinary skills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615148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These challenges require specialized approaches like data augmentation, transfer learning, and incorporation of physical constraints.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265" y="277178"/>
            <a:ext cx="4895969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Seismic Data Challenges &amp; Augmentation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403265" y="834152"/>
            <a:ext cx="5381863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We synthesize a layered velocity model to demonstrate:</a:t>
            </a:r>
            <a:endParaRPr lang="en-US" sz="750" dirty="0"/>
          </a:p>
        </p:txBody>
      </p:sp>
      <p:sp>
        <p:nvSpPr>
          <p:cNvPr id="4" name="Text 2"/>
          <p:cNvSpPr/>
          <p:nvPr/>
        </p:nvSpPr>
        <p:spPr>
          <a:xfrm>
            <a:off x="403265" y="1086207"/>
            <a:ext cx="5381863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Reflection coefficient calculation</a:t>
            </a:r>
            <a:endParaRPr lang="en-US" sz="750" dirty="0"/>
          </a:p>
        </p:txBody>
      </p:sp>
      <p:sp>
        <p:nvSpPr>
          <p:cNvPr id="5" name="Text 3"/>
          <p:cNvSpPr/>
          <p:nvPr/>
        </p:nvSpPr>
        <p:spPr>
          <a:xfrm>
            <a:off x="403265" y="1282779"/>
            <a:ext cx="5381863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Ricker wavelet convolution</a:t>
            </a:r>
            <a:endParaRPr lang="en-US" sz="750" dirty="0"/>
          </a:p>
        </p:txBody>
      </p:sp>
      <p:sp>
        <p:nvSpPr>
          <p:cNvPr id="6" name="Text 4"/>
          <p:cNvSpPr/>
          <p:nvPr/>
        </p:nvSpPr>
        <p:spPr>
          <a:xfrm>
            <a:off x="403265" y="1479352"/>
            <a:ext cx="5381863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Simple augmentations:</a:t>
            </a:r>
            <a:endParaRPr lang="en-US" sz="750" dirty="0"/>
          </a:p>
        </p:txBody>
      </p:sp>
      <p:sp>
        <p:nvSpPr>
          <p:cNvPr id="7" name="Text 5"/>
          <p:cNvSpPr/>
          <p:nvPr/>
        </p:nvSpPr>
        <p:spPr>
          <a:xfrm>
            <a:off x="403265" y="1675924"/>
            <a:ext cx="5381863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Noise addition</a:t>
            </a:r>
            <a:endParaRPr lang="en-US" sz="750" dirty="0"/>
          </a:p>
        </p:txBody>
      </p:sp>
      <p:sp>
        <p:nvSpPr>
          <p:cNvPr id="8" name="Text 6"/>
          <p:cNvSpPr/>
          <p:nvPr/>
        </p:nvSpPr>
        <p:spPr>
          <a:xfrm>
            <a:off x="403265" y="1872496"/>
            <a:ext cx="5381863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Time shifts</a:t>
            </a:r>
            <a:endParaRPr lang="en-US" sz="750" dirty="0"/>
          </a:p>
        </p:txBody>
      </p:sp>
      <p:sp>
        <p:nvSpPr>
          <p:cNvPr id="9" name="Text 7"/>
          <p:cNvSpPr/>
          <p:nvPr/>
        </p:nvSpPr>
        <p:spPr>
          <a:xfrm>
            <a:off x="403265" y="2069068"/>
            <a:ext cx="5381863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Amplitude scaling</a:t>
            </a:r>
            <a:endParaRPr lang="en-US" sz="750" dirty="0"/>
          </a:p>
        </p:txBody>
      </p:sp>
      <p:sp>
        <p:nvSpPr>
          <p:cNvPr id="10" name="Text 8"/>
          <p:cNvSpPr/>
          <p:nvPr/>
        </p:nvSpPr>
        <p:spPr>
          <a:xfrm>
            <a:off x="403265" y="2321123"/>
            <a:ext cx="5381863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These techniques expand limited labeled data and improve model robustness.</a:t>
            </a:r>
            <a:endParaRPr lang="en-US" sz="7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38731" y="856774"/>
            <a:ext cx="8195905" cy="6180296"/>
          </a:xfrm>
          <a:prstGeom prst="rect">
            <a:avLst/>
          </a:prstGeom>
        </p:spPr>
      </p:pic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731" y="7150418"/>
            <a:ext cx="8195905" cy="45634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5776"/>
            <a:ext cx="538162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Summary &amp; Next Steps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62689"/>
            <a:ext cx="4347567" cy="7937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2148" y="3454837"/>
            <a:ext cx="301156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Shallow vs Deep Learning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992148" y="3884057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Illustrated differences on well dataset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462689"/>
            <a:ext cx="4347567" cy="7937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39715" y="345483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Learning Principles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5339715" y="3884057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Optimization vs generalization clarified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462689"/>
            <a:ext cx="4347567" cy="7937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7282" y="345483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Data Challenges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9687282" y="3884057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Seismic generation + augmentations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793790" y="469761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66A1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Practical Next Steps:</a:t>
            </a:r>
            <a:endParaRPr lang="en-US" sz="1950" dirty="0"/>
          </a:p>
        </p:txBody>
      </p:sp>
      <p:sp>
        <p:nvSpPr>
          <p:cNvPr id="13" name="Text 8"/>
          <p:cNvSpPr/>
          <p:nvPr/>
        </p:nvSpPr>
        <p:spPr>
          <a:xfrm>
            <a:off x="793790" y="530542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Swap JSONs with your real data and re-run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793790" y="569237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Add validation splits and dropout for more realistic training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793790" y="6079331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Create larger synthetic datasets for better training curves</a:t>
            </a:r>
            <a:endParaRPr lang="en-US" sz="1550" dirty="0"/>
          </a:p>
        </p:txBody>
      </p:sp>
      <p:sp>
        <p:nvSpPr>
          <p:cNvPr id="16" name="Text 11"/>
          <p:cNvSpPr/>
          <p:nvPr/>
        </p:nvSpPr>
        <p:spPr>
          <a:xfrm>
            <a:off x="793790" y="6466284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unito Sans" pitchFamily="34" charset="0"/>
                <a:ea typeface="Nunito Sans" pitchFamily="34" charset="-122"/>
                <a:cs typeface="Nunito Sans" pitchFamily="34" charset="-120"/>
              </a:rPr>
              <a:t>Explore more complex architectures for your specific problems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2025-08-12T09:28:13Z</dcterms:created>
  <dcterms:modified xsi:type="dcterms:W3CDTF">2025-08-12T09:28:13Z</dcterms:modified>
</cp:coreProperties>
</file>